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96" r:id="rId1"/>
  </p:sldMasterIdLst>
  <p:notesMasterIdLst>
    <p:notesMasterId r:id="rId13"/>
  </p:notesMasterIdLst>
  <p:handoutMasterIdLst>
    <p:handoutMasterId r:id="rId14"/>
  </p:handoutMasterIdLst>
  <p:sldIdLst>
    <p:sldId id="256" r:id="rId2"/>
    <p:sldId id="556" r:id="rId3"/>
    <p:sldId id="560" r:id="rId4"/>
    <p:sldId id="545" r:id="rId5"/>
    <p:sldId id="427" r:id="rId6"/>
    <p:sldId id="555" r:id="rId7"/>
    <p:sldId id="559" r:id="rId8"/>
    <p:sldId id="552" r:id="rId9"/>
    <p:sldId id="554" r:id="rId10"/>
    <p:sldId id="550" r:id="rId11"/>
    <p:sldId id="542" r:id="rId12"/>
  </p:sldIdLst>
  <p:sldSz cx="12192000" cy="6858000"/>
  <p:notesSz cx="6858000" cy="9715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333333"/>
    <a:srgbClr val="777777"/>
    <a:srgbClr val="FF0000"/>
    <a:srgbClr val="FF3300"/>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73031" autoAdjust="0"/>
  </p:normalViewPr>
  <p:slideViewPr>
    <p:cSldViewPr>
      <p:cViewPr varScale="1">
        <p:scale>
          <a:sx n="69" d="100"/>
          <a:sy n="69" d="100"/>
        </p:scale>
        <p:origin x="930" y="7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1998" y="96"/>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atin typeface="Calibri" panose="020F050202020403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atin typeface="Calibri" panose="020F0502020204030204" pitchFamily="34" charset="0"/>
              </a:defRPr>
            </a:lvl1pPr>
          </a:lstStyle>
          <a:p>
            <a:pPr>
              <a:defRPr/>
            </a:pPr>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atin typeface="Calibri" panose="020F050202020403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atin typeface="Calibri" panose="020F0502020204030204" pitchFamily="34" charset="0"/>
              </a:defRPr>
            </a:lvl1pPr>
          </a:lstStyle>
          <a:p>
            <a:pPr>
              <a:defRPr/>
            </a:pPr>
            <a:fld id="{F2ADE798-A3CE-4C24-BEE0-95B25A2B00A9}"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39467297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smtClean="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smtClean="0">
                <a:latin typeface="Calibri" panose="020F0502020204030204" pitchFamily="34" charset="0"/>
                <a:cs typeface="Calibri" panose="020F0502020204030204" pitchFamily="34" charset="0"/>
              </a:defRPr>
            </a:lvl1pPr>
          </a:lstStyle>
          <a:p>
            <a:pPr>
              <a:defRPr/>
            </a:pPr>
            <a:endParaRPr lang="en-US" altLang="en-US" dirty="0"/>
          </a:p>
        </p:txBody>
      </p:sp>
      <p:sp>
        <p:nvSpPr>
          <p:cNvPr id="1024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253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smtClean="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smtClean="0">
                <a:latin typeface="Calibri" panose="020F0502020204030204" pitchFamily="34" charset="0"/>
                <a:cs typeface="Calibri" panose="020F0502020204030204" pitchFamily="34" charset="0"/>
              </a:defRPr>
            </a:lvl1pPr>
          </a:lstStyle>
          <a:p>
            <a:pPr>
              <a:defRPr/>
            </a:pPr>
            <a:fld id="{E41675DA-CD3F-4FE3-90A6-D859600FDCCD}" type="slidenum">
              <a:rPr lang="en-US" altLang="en-US" smtClean="0"/>
              <a:pPr>
                <a:defRPr/>
              </a:pPr>
              <a:t>‹#›</a:t>
            </a:fld>
            <a:endParaRPr lang="en-US" altLang="en-US" dirty="0"/>
          </a:p>
        </p:txBody>
      </p:sp>
    </p:spTree>
    <p:extLst>
      <p:ext uri="{BB962C8B-B14F-4D97-AF65-F5344CB8AC3E}">
        <p14:creationId xmlns:p14="http://schemas.microsoft.com/office/powerpoint/2010/main" val="2475301782"/>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1pPr>
    <a:lvl2pPr marL="349250" indent="-171450" algn="l" rtl="0" eaLnBrk="0" fontAlgn="base" hangingPunct="0">
      <a:spcBef>
        <a:spcPct val="30000"/>
      </a:spcBef>
      <a:spcAft>
        <a:spcPct val="0"/>
      </a:spcAft>
      <a:buFont typeface="Calibri" panose="020F0502020204030204" pitchFamily="34" charset="0"/>
      <a:buChar char="•"/>
      <a:tabLst>
        <a:tab pos="349250" algn="l"/>
      </a:tabLst>
      <a:defRPr sz="1400" b="1" kern="1200">
        <a:solidFill>
          <a:schemeClr val="tx1"/>
        </a:solidFill>
        <a:latin typeface="Calibri" panose="020F0502020204030204" pitchFamily="34" charset="0"/>
        <a:ea typeface="+mn-ea"/>
        <a:cs typeface="Calibri" panose="020F0502020204030204" pitchFamily="34" charset="0"/>
      </a:defRPr>
    </a:lvl2pPr>
    <a:lvl3pPr marL="517525"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3pPr>
    <a:lvl4pPr marL="746125"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4pPr>
    <a:lvl5pPr marL="974725"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76D4E05C-2D98-4188-9FB0-277C6FFD2ED9}" type="slidenum">
              <a:rPr lang="en-US" altLang="en-US" sz="1300" b="0">
                <a:cs typeface="Calibri" panose="020F0502020204030204" pitchFamily="34" charset="0"/>
              </a:rPr>
              <a:pPr>
                <a:spcBef>
                  <a:spcPct val="0"/>
                </a:spcBef>
                <a:buFontTx/>
                <a:buNone/>
              </a:pPr>
              <a:t>1</a:t>
            </a:fld>
            <a:endParaRPr lang="en-US" altLang="en-US" sz="1300" b="0" dirty="0">
              <a:cs typeface="Calibri" panose="020F0502020204030204" pitchFamily="34" charset="0"/>
            </a:endParaRPr>
          </a:p>
        </p:txBody>
      </p:sp>
      <p:sp>
        <p:nvSpPr>
          <p:cNvPr id="13315" name="Rectangle 2"/>
          <p:cNvSpPr>
            <a:spLocks noGrp="1" noRot="1" noChangeAspect="1" noChangeArrowheads="1" noTextEdit="1"/>
          </p:cNvSpPr>
          <p:nvPr>
            <p:ph type="sldImg"/>
          </p:nvPr>
        </p:nvSpPr>
        <p:spPr>
          <a:xfrm>
            <a:off x="457200" y="720725"/>
            <a:ext cx="6400800" cy="36004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altLang="en-US" dirty="0" smtClean="0"/>
              <a:t>Foreign tax is also eligible to be claimed on Schedule A as an itemized deduction. While</a:t>
            </a:r>
            <a:r>
              <a:rPr lang="en-US" altLang="en-US" baseline="0" dirty="0" smtClean="0"/>
              <a:t> that is an option, foreign tax claimed as a credit is more advantageous for taxpayers.</a:t>
            </a:r>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773313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57200" y="720725"/>
            <a:ext cx="6400800" cy="3600450"/>
          </a:xfrm>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0" fontAlgn="base" latinLnBrk="0" hangingPunct="0">
              <a:lnSpc>
                <a:spcPct val="100000"/>
              </a:lnSpc>
              <a:spcBef>
                <a:spcPct val="30000"/>
              </a:spcBef>
              <a:spcAft>
                <a:spcPct val="0"/>
              </a:spcAft>
              <a:buClrTx/>
              <a:buSzTx/>
              <a:buFont typeface="Calibri" panose="020F0502020204030204" pitchFamily="34" charset="0"/>
              <a:buChar char="•"/>
              <a:tabLst/>
              <a:defRPr/>
            </a:pPr>
            <a:r>
              <a:rPr lang="en-US" altLang="en-US" dirty="0"/>
              <a:t>Out of scope for MFJ taxpayers </a:t>
            </a: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with total foreign tax greater than $600 (Single, </a:t>
            </a:r>
            <a:r>
              <a:rPr kumimoji="0" lang="en-US" altLang="en-US" sz="1400" b="1"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HoH</a:t>
            </a: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MFS, or QW greater than $300) without International certification. Refer to a paid preparer. </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69369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457200" y="720725"/>
            <a:ext cx="6400800" cy="3600450"/>
          </a:xfrm>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6B985E2A-15D4-4034-ACBB-8CB87DE2B2BA}" type="slidenum">
              <a:rPr lang="en-US" altLang="en-US" sz="1300" b="0">
                <a:cs typeface="Calibri" panose="020F0502020204030204" pitchFamily="34" charset="0"/>
              </a:rPr>
              <a:pPr>
                <a:spcBef>
                  <a:spcPct val="0"/>
                </a:spcBef>
                <a:buFontTx/>
                <a:buNone/>
              </a:pPr>
              <a:t>11</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707158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457200" y="720725"/>
            <a:ext cx="6400800" cy="3600450"/>
          </a:xfrm>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Passive income for in-scope returns is primarily dividends and interest income</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85372" indent="-302066">
              <a:defRPr>
                <a:solidFill>
                  <a:schemeClr val="tx1"/>
                </a:solidFill>
                <a:latin typeface="Verdana" panose="020B0604030504040204" pitchFamily="34" charset="0"/>
                <a:cs typeface="Arial" panose="020B0604020202020204" pitchFamily="34" charset="0"/>
              </a:defRPr>
            </a:lvl2pPr>
            <a:lvl3pPr marL="1208265" indent="-241653">
              <a:defRPr>
                <a:solidFill>
                  <a:schemeClr val="tx1"/>
                </a:solidFill>
                <a:latin typeface="Verdana" panose="020B0604030504040204" pitchFamily="34" charset="0"/>
                <a:cs typeface="Arial" panose="020B0604020202020204" pitchFamily="34" charset="0"/>
              </a:defRPr>
            </a:lvl3pPr>
            <a:lvl4pPr marL="1691571" indent="-241653">
              <a:defRPr>
                <a:solidFill>
                  <a:schemeClr val="tx1"/>
                </a:solidFill>
                <a:latin typeface="Verdana" panose="020B0604030504040204" pitchFamily="34" charset="0"/>
                <a:cs typeface="Arial" panose="020B0604020202020204" pitchFamily="34" charset="0"/>
              </a:defRPr>
            </a:lvl4pPr>
            <a:lvl5pPr marL="2174878" indent="-241653">
              <a:defRPr>
                <a:solidFill>
                  <a:schemeClr val="tx1"/>
                </a:solidFill>
                <a:latin typeface="Verdana" panose="020B060403050404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5E229F7-7749-4E40-9634-BBD8CAA5A6C4}" type="slidenum">
              <a:rPr lang="en-US" altLang="en-US">
                <a:latin typeface="Calibri" panose="020F0502020204030204" pitchFamily="34" charset="0"/>
                <a:cs typeface="Calibri" panose="020F0502020204030204" pitchFamily="34" charset="0"/>
              </a:rPr>
              <a:pPr/>
              <a:t>2</a:t>
            </a:fld>
            <a:endParaRPr lang="en-US" altLang="en-US"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14288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457200" y="720725"/>
            <a:ext cx="6400800" cy="3600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t>Only the simplified limitation method for foreign tax credits is in scope, unless International certification</a:t>
            </a:r>
          </a:p>
          <a:p>
            <a:pPr>
              <a:buFontTx/>
              <a:buChar char="•"/>
            </a:pPr>
            <a:r>
              <a:rPr lang="en-US" altLang="en-US" dirty="0"/>
              <a:t>If Foreign Account Tax</a:t>
            </a:r>
            <a:r>
              <a:rPr lang="en-US" altLang="en-US" baseline="0" dirty="0"/>
              <a:t> Compliance Act (FATCA) box checked on 1099-INT/DIV, taxpayer generally required to file form 8938. Return is out of scope.</a:t>
            </a:r>
            <a:endParaRPr lang="en-US" altLang="en-US" dirty="0"/>
          </a:p>
          <a:p>
            <a:endParaRPr lang="en-US" altLang="en-US" dirty="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CDDC1C72-C79D-44D3-B294-735BBCABA59F}" type="slidenum">
              <a:rPr lang="en-US" altLang="en-US" sz="1300" b="0">
                <a:cs typeface="Calibri" panose="020F0502020204030204" pitchFamily="34" charset="0"/>
              </a:rPr>
              <a:pPr>
                <a:spcBef>
                  <a:spcPct val="0"/>
                </a:spcBef>
                <a:buFontTx/>
                <a:buNone/>
              </a:pPr>
              <a:t>3</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5805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457200" y="720725"/>
            <a:ext cx="6400800" cy="3600450"/>
          </a:xfrm>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indent="-171450" algn="l" defTabSz="914400" rtl="0" eaLnBrk="0" fontAlgn="base" latinLnBrk="0" hangingPunct="0">
              <a:lnSpc>
                <a:spcPct val="100000"/>
              </a:lnSpc>
              <a:spcBef>
                <a:spcPct val="30000"/>
              </a:spcBef>
              <a:spcAft>
                <a:spcPct val="0"/>
              </a:spcAft>
              <a:buClrTx/>
              <a:buSzTx/>
              <a:buFont typeface="Calibri" panose="020F0502020204030204" pitchFamily="34" charset="0"/>
              <a:buChar char="•"/>
              <a:tabLst/>
              <a:defRPr/>
            </a:pPr>
            <a:r>
              <a:rPr lang="en-US" altLang="en-US" dirty="0" smtClean="0"/>
              <a:t>2018 1099-DIV Foreign tax paid now in box 7</a:t>
            </a:r>
          </a:p>
          <a:p>
            <a:pPr marL="171450" marR="0" indent="-171450" algn="l" defTabSz="914400" rtl="0" eaLnBrk="0" fontAlgn="base" latinLnBrk="0" hangingPunct="0">
              <a:lnSpc>
                <a:spcPct val="100000"/>
              </a:lnSpc>
              <a:spcBef>
                <a:spcPct val="30000"/>
              </a:spcBef>
              <a:spcAft>
                <a:spcPct val="0"/>
              </a:spcAft>
              <a:buClrTx/>
              <a:buSzTx/>
              <a:buFont typeface="Calibri" panose="020F0502020204030204" pitchFamily="34" charset="0"/>
              <a:buChar char="•"/>
              <a:tabLst/>
              <a:defRPr/>
            </a:pPr>
            <a:r>
              <a:rPr lang="en-US" altLang="en-US" dirty="0" smtClean="0"/>
              <a:t>Foreign</a:t>
            </a:r>
            <a:r>
              <a:rPr lang="en-US" altLang="en-US" baseline="0" dirty="0" smtClean="0"/>
              <a:t> tax credit most often seen on 1099-DIV</a:t>
            </a:r>
            <a:endParaRPr lang="en-US" altLang="en-US" dirty="0" smtClean="0"/>
          </a:p>
          <a:p>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93526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457200" y="720725"/>
            <a:ext cx="6400800" cy="3600450"/>
          </a:xfrm>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r>
              <a:rPr lang="en-US" altLang="en-US" dirty="0"/>
              <a:t>If not comfortable preparing return with K-1s</a:t>
            </a:r>
            <a:endParaRPr lang="en-US" dirty="0"/>
          </a:p>
          <a:p>
            <a:pPr marL="664210" lvl="1">
              <a:buFont typeface="Arial" panose="020B0604020202020204" pitchFamily="34" charset="0"/>
              <a:buChar char="•"/>
            </a:pPr>
            <a:r>
              <a:rPr lang="en-US" altLang="en-US" dirty="0"/>
              <a:t>Refer taxpayer to more experienced counselor</a:t>
            </a:r>
          </a:p>
          <a:p>
            <a:pPr marL="664546" lvl="1">
              <a:buFont typeface="Arial" panose="020B0604020202020204" pitchFamily="34" charset="0"/>
              <a:buChar char="•"/>
            </a:pPr>
            <a:r>
              <a:rPr lang="en-US" altLang="en-US" dirty="0"/>
              <a:t>Request guidance from LC or QR</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05985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457200" y="720725"/>
            <a:ext cx="6400800" cy="3600450"/>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t>Recall that FTC in </a:t>
            </a:r>
            <a:r>
              <a:rPr lang="en-US" altLang="en-US" dirty="0" err="1" smtClean="0"/>
              <a:t>NONrefundable</a:t>
            </a:r>
            <a:endParaRPr lang="en-US" altLang="en-US" dirty="0" smtClean="0"/>
          </a:p>
          <a:p>
            <a:pPr>
              <a:buFontTx/>
              <a:buChar char="•"/>
            </a:pPr>
            <a:r>
              <a:rPr lang="en-US" altLang="en-US" dirty="0" smtClean="0"/>
              <a:t>If Taxpayer would be well served to preserve the carryback/over of unused credits, refer to paid preparer</a:t>
            </a:r>
          </a:p>
          <a:p>
            <a:pPr>
              <a:buFontTx/>
              <a:buChar char="•"/>
            </a:pPr>
            <a:r>
              <a:rPr lang="en-US" altLang="en-US" dirty="0" smtClean="0"/>
              <a:t>If the regular foreign tax credit method is used (full Form 1116) and not all the credit is used, the unused credits can be carried back one year and forward ten years</a:t>
            </a:r>
          </a:p>
          <a:p>
            <a:pPr>
              <a:buFontTx/>
              <a:buChar char="•"/>
            </a:pPr>
            <a:r>
              <a:rPr lang="en-US" altLang="en-US" dirty="0" smtClean="0"/>
              <a:t>Do</a:t>
            </a:r>
            <a:r>
              <a:rPr lang="en-US" altLang="en-US" baseline="0" dirty="0" smtClean="0"/>
              <a:t> not reduce foreign tax to below $300/$600MFJ to keep return in scope. IRS sends letter requesting correction. </a:t>
            </a:r>
            <a:endParaRPr lang="en-US" altLang="en-US" dirty="0" smtClean="0"/>
          </a:p>
          <a:p>
            <a:pPr>
              <a:buFontTx/>
              <a:buChar char="•"/>
            </a:pPr>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9597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marL="180975" indent="-180975" defTabSz="966612">
              <a:defRPr/>
            </a:pPr>
            <a:r>
              <a:rPr lang="en-US" altLang="en-US" dirty="0"/>
              <a:t>Full Form 1116 is available in Practice Lab</a:t>
            </a:r>
            <a:endParaRPr lang="en-US" dirty="0"/>
          </a:p>
          <a:p>
            <a:r>
              <a:rPr lang="en-US" dirty="0"/>
              <a:t>If entering on</a:t>
            </a:r>
            <a:r>
              <a:rPr lang="en-US" baseline="0" dirty="0"/>
              <a:t> </a:t>
            </a:r>
            <a:r>
              <a:rPr lang="en-US" dirty="0"/>
              <a:t>interest or dividend input screens, ensure the TOTAL amounts</a:t>
            </a:r>
            <a:r>
              <a:rPr lang="en-US" baseline="0" dirty="0"/>
              <a:t> are equal to or less than the $300/$600 limits for the simplified </a:t>
            </a:r>
            <a:r>
              <a:rPr lang="en-US" baseline="0" dirty="0" smtClean="0"/>
              <a:t>method</a:t>
            </a:r>
          </a:p>
          <a:p>
            <a:r>
              <a:rPr lang="en-US" baseline="0" dirty="0" smtClean="0"/>
              <a:t>2018 Foreign Tax Withheld in box 7 1099-DIV</a:t>
            </a:r>
            <a:endParaRPr lang="en-US" dirty="0"/>
          </a:p>
        </p:txBody>
      </p:sp>
      <p:sp>
        <p:nvSpPr>
          <p:cNvPr id="4" name="Slide Number Placeholder 3"/>
          <p:cNvSpPr>
            <a:spLocks noGrp="1"/>
          </p:cNvSpPr>
          <p:nvPr>
            <p:ph type="sldNum" sz="quarter" idx="10"/>
          </p:nvPr>
        </p:nvSpPr>
        <p:spPr/>
        <p:txBody>
          <a:bodyPr/>
          <a:lstStyle/>
          <a:p>
            <a:pPr>
              <a:defRPr/>
            </a:pPr>
            <a:fld id="{E41675DA-CD3F-4FE3-90A6-D859600FDCCD}" type="slidenum">
              <a:rPr lang="en-US" altLang="en-US" smtClean="0"/>
              <a:pPr>
                <a:defRPr/>
              </a:pPr>
              <a:t>7</a:t>
            </a:fld>
            <a:endParaRPr lang="en-US" altLang="en-US" dirty="0"/>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422957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457200" y="720725"/>
            <a:ext cx="6400800" cy="3600450"/>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Refer to </a:t>
            </a:r>
            <a:r>
              <a:rPr lang="en-US" altLang="en-US" smtClean="0"/>
              <a:t>paid preparer</a:t>
            </a:r>
            <a:endParaRPr lang="en-US" altLang="en-US" dirty="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CF6F4212-1DF2-42DE-98F5-E778D5FB3649}" type="slidenum">
              <a:rPr lang="en-US" altLang="en-US" sz="1300" b="0">
                <a:cs typeface="Calibri" panose="020F0502020204030204" pitchFamily="34" charset="0"/>
              </a:rPr>
              <a:pPr>
                <a:spcBef>
                  <a:spcPct val="0"/>
                </a:spcBef>
                <a:buFontTx/>
                <a:buNone/>
              </a:pPr>
              <a:t>8</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764943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457200" y="720725"/>
            <a:ext cx="6400800" cy="360045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While Jerry could claim</a:t>
            </a:r>
            <a:r>
              <a:rPr lang="en-US" altLang="en-US" baseline="0" dirty="0" smtClean="0"/>
              <a:t> the foreign tax as a deduction on Schedule A if itemizing, claiming the tax as a credit will be more advantageous.</a:t>
            </a:r>
            <a:endParaRPr lang="en-US" alt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60E3821C-39EC-42C5-89AF-90AC31CCF585}" type="slidenum">
              <a:rPr lang="en-US" altLang="en-US" sz="1300" b="0">
                <a:cs typeface="Calibri" panose="020F0502020204030204" pitchFamily="34" charset="0"/>
              </a:rPr>
              <a:pPr>
                <a:spcBef>
                  <a:spcPct val="0"/>
                </a:spcBef>
                <a:buFontTx/>
                <a:buNone/>
              </a:pPr>
              <a:t>9</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37227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57326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0CB56AE-A79B-4D49-BA6A-A697D4935C23}"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48048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E7F3F594-1FCF-441C-BF4C-A35F55E4D2A3}"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136415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pPr>
              <a:defRPr/>
            </a:pPr>
            <a:fld id="{E7F3F594-1FCF-441C-BF4C-A35F55E4D2A3}"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7F3F594-1FCF-441C-BF4C-A35F55E4D2A3}"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B87A0F4F-BB59-406E-9FDB-69B9A7C14E3F}"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905808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pPr>
              <a:defRPr/>
            </a:pPr>
            <a:fld id="{607B9259-1F90-43C1-8E61-BC3685F2583D}"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1281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E7F3F594-1FCF-441C-BF4C-A35F55E4D2A3}"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22162574"/>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7F3F594-1FCF-441C-BF4C-A35F55E4D2A3}"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3002704"/>
      </p:ext>
    </p:extLst>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Lst>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ubtitle 1"/>
          <p:cNvSpPr>
            <a:spLocks noGrp="1"/>
          </p:cNvSpPr>
          <p:nvPr>
            <p:ph type="subTitle" idx="1"/>
          </p:nvPr>
        </p:nvSpPr>
        <p:spPr/>
        <p:txBody>
          <a:bodyPr/>
          <a:lstStyle/>
          <a:p>
            <a:r>
              <a:rPr lang="en-US" altLang="en-US" dirty="0" smtClean="0"/>
              <a:t>Pub 4012 – Tabs D and G</a:t>
            </a:r>
          </a:p>
          <a:p>
            <a:r>
              <a:rPr lang="en-US" altLang="en-US" dirty="0" smtClean="0"/>
              <a:t>Pub 4491 – </a:t>
            </a:r>
            <a:r>
              <a:rPr lang="en-US" altLang="en-US" smtClean="0"/>
              <a:t>Lesson </a:t>
            </a:r>
            <a:r>
              <a:rPr lang="en-US" altLang="en-US" smtClean="0"/>
              <a:t>24</a:t>
            </a:r>
            <a:endParaRPr lang="en-US" altLang="en-US" dirty="0" smtClean="0"/>
          </a:p>
          <a:p>
            <a:endParaRPr lang="en-US" altLang="en-US" dirty="0"/>
          </a:p>
        </p:txBody>
      </p:sp>
      <p:sp>
        <p:nvSpPr>
          <p:cNvPr id="12290" name="Rectangle 2"/>
          <p:cNvSpPr>
            <a:spLocks noGrp="1" noChangeArrowheads="1"/>
          </p:cNvSpPr>
          <p:nvPr>
            <p:ph type="title"/>
          </p:nvPr>
        </p:nvSpPr>
        <p:spPr/>
        <p:txBody>
          <a:bodyPr/>
          <a:lstStyle/>
          <a:p>
            <a:r>
              <a:rPr lang="en-US" altLang="en-US" dirty="0" smtClean="0"/>
              <a:t>Foreign Tax Credit </a:t>
            </a:r>
            <a:br>
              <a:rPr lang="en-US" altLang="en-US" dirty="0" smtClean="0"/>
            </a:b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US"/>
              <a:t>NTTC Training – TY2018</a:t>
            </a:r>
            <a:endParaRPr lang="en-US" dirty="0"/>
          </a:p>
        </p:txBody>
      </p:sp>
      <p:sp>
        <p:nvSpPr>
          <p:cNvPr id="8" name="Slide Number Placeholder 7"/>
          <p:cNvSpPr>
            <a:spLocks noGrp="1"/>
          </p:cNvSpPr>
          <p:nvPr>
            <p:ph type="sldNum" sz="quarter" idx="11"/>
          </p:nvPr>
        </p:nvSpPr>
        <p:spPr/>
        <p:txBody>
          <a:bodyPr/>
          <a:lstStyle/>
          <a:p>
            <a:fld id="{E0CB56AE-A79B-4D49-BA6A-A697D4935C23}" type="slidenum">
              <a:rPr lang="en-US" altLang="en-US" smtClean="0"/>
              <a:pPr/>
              <a:t>10</a:t>
            </a:fld>
            <a:endParaRPr lang="en-US" altLang="en-US" dirty="0"/>
          </a:p>
        </p:txBody>
      </p:sp>
      <p:sp>
        <p:nvSpPr>
          <p:cNvPr id="19459" name="Rectangle 3"/>
          <p:cNvSpPr>
            <a:spLocks noGrp="1" noChangeArrowheads="1"/>
          </p:cNvSpPr>
          <p:nvPr>
            <p:ph sz="quarter" idx="12"/>
          </p:nvPr>
        </p:nvSpPr>
        <p:spPr/>
        <p:txBody>
          <a:bodyPr vert="horz" lIns="68580" tIns="34290" rIns="68580" bIns="34290" rtlCol="0" anchor="t">
            <a:normAutofit/>
          </a:bodyPr>
          <a:lstStyle/>
          <a:p>
            <a:r>
              <a:rPr lang="en-US" altLang="en-US" dirty="0" smtClean="0"/>
              <a:t>Review return for foreign tax credit</a:t>
            </a:r>
          </a:p>
          <a:p>
            <a:r>
              <a:rPr lang="en-US" altLang="en-US" dirty="0" smtClean="0"/>
              <a:t>Review Forms 1099 and K-1 for foreign tax</a:t>
            </a:r>
          </a:p>
          <a:p>
            <a:r>
              <a:rPr lang="en-US" altLang="en-US" dirty="0"/>
              <a:t>Verify total amount in scope </a:t>
            </a:r>
          </a:p>
          <a:p>
            <a:pPr lvl="1" indent="-253365"/>
            <a:r>
              <a:rPr lang="en-US" altLang="en-US" dirty="0" smtClean="0"/>
              <a:t>Within </a:t>
            </a:r>
            <a:r>
              <a:rPr lang="en-US" altLang="en-US" dirty="0"/>
              <a:t>the simplified limitation method limits or International </a:t>
            </a:r>
            <a:r>
              <a:rPr lang="en-US" altLang="en-US" dirty="0" smtClean="0"/>
              <a:t>certification</a:t>
            </a:r>
            <a:endParaRPr lang="en-US" altLang="en-US" dirty="0">
              <a:cs typeface="Calibri"/>
            </a:endParaRPr>
          </a:p>
        </p:txBody>
      </p:sp>
      <p:sp>
        <p:nvSpPr>
          <p:cNvPr id="21506" name="Rectangle 2"/>
          <p:cNvSpPr>
            <a:spLocks noGrp="1" noChangeArrowheads="1"/>
          </p:cNvSpPr>
          <p:nvPr>
            <p:ph type="title"/>
          </p:nvPr>
        </p:nvSpPr>
        <p:spPr/>
        <p:txBody>
          <a:bodyPr>
            <a:normAutofit/>
          </a:bodyPr>
          <a:lstStyle/>
          <a:p>
            <a:r>
              <a:rPr lang="en-US" altLang="en-US" dirty="0"/>
              <a:t>Foreign Tax Credit Quality Review</a:t>
            </a:r>
          </a:p>
        </p:txBody>
      </p:sp>
      <p:sp>
        <p:nvSpPr>
          <p:cNvPr id="40966" name="Text Box 4"/>
          <p:cNvSpPr txBox="1">
            <a:spLocks noChangeArrowheads="1"/>
          </p:cNvSpPr>
          <p:nvPr/>
        </p:nvSpPr>
        <p:spPr bwMode="auto">
          <a:xfrm>
            <a:off x="8496300" y="857252"/>
            <a:ext cx="10287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350" b="0" dirty="0">
              <a:cs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11"/>
          </p:nvPr>
        </p:nvSpPr>
        <p:spPr/>
        <p:txBody>
          <a:bodyPr/>
          <a:lstStyle/>
          <a:p>
            <a:r>
              <a:rPr lang="en-US" smtClean="0"/>
              <a:t>NTTC Training – TY2018</a:t>
            </a:r>
            <a:endParaRPr lang="en-US" dirty="0"/>
          </a:p>
        </p:txBody>
      </p:sp>
      <p:sp>
        <p:nvSpPr>
          <p:cNvPr id="14" name="Slide Number Placeholder 13"/>
          <p:cNvSpPr>
            <a:spLocks noGrp="1"/>
          </p:cNvSpPr>
          <p:nvPr>
            <p:ph type="sldNum" sz="quarter" idx="12"/>
          </p:nvPr>
        </p:nvSpPr>
        <p:spPr/>
        <p:txBody>
          <a:bodyPr/>
          <a:lstStyle/>
          <a:p>
            <a:fld id="{E0CB56AE-A79B-4D49-BA6A-A697D4935C23}" type="slidenum">
              <a:rPr lang="en-US" altLang="en-US" smtClean="0"/>
              <a:pPr/>
              <a:t>11</a:t>
            </a:fld>
            <a:endParaRPr lang="en-US" altLang="en-US" dirty="0"/>
          </a:p>
        </p:txBody>
      </p:sp>
      <p:sp>
        <p:nvSpPr>
          <p:cNvPr id="27650" name="Title 1"/>
          <p:cNvSpPr>
            <a:spLocks noGrp="1"/>
          </p:cNvSpPr>
          <p:nvPr>
            <p:ph type="title"/>
          </p:nvPr>
        </p:nvSpPr>
        <p:spPr/>
        <p:txBody>
          <a:bodyPr/>
          <a:lstStyle/>
          <a:p>
            <a:r>
              <a:rPr lang="en-US" altLang="en-US" smtClean="0"/>
              <a:t>Foreign Tax Credit or Deduction</a:t>
            </a:r>
            <a:endParaRPr lang="en-US" altLang="en-US" dirty="0"/>
          </a:p>
        </p:txBody>
      </p:sp>
      <p:sp>
        <p:nvSpPr>
          <p:cNvPr id="8" name="Content Placeholder 4"/>
          <p:cNvSpPr>
            <a:spLocks noGrp="1"/>
          </p:cNvSpPr>
          <p:nvPr/>
        </p:nvSpPr>
        <p:spPr>
          <a:xfrm>
            <a:off x="2743200" y="2667000"/>
            <a:ext cx="2220029" cy="685800"/>
          </a:xfrm>
          <a:prstGeom prst="rect">
            <a:avLst/>
          </a:prstGeom>
          <a:effectLst>
            <a:outerShdw blurRad="152400" dist="317500" dir="5400000" sx="90000" sy="-19000" rotWithShape="0">
              <a:schemeClr val="accent2">
                <a:lumMod val="75000"/>
                <a:alpha val="15000"/>
              </a:schemeClr>
            </a:outerShdw>
          </a:effectLst>
        </p:spPr>
        <p:txBody>
          <a:bodyPr vert="horz" lIns="68580" tIns="34290" rIns="68580" bIns="3429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chemeClr val="accent2">
                    <a:lumMod val="75000"/>
                  </a:schemeClr>
                </a:solidFill>
                <a:cs typeface="Calibri" panose="020F0502020204030204" pitchFamily="34" charset="0"/>
              </a:rPr>
              <a:t>Comments</a:t>
            </a:r>
          </a:p>
        </p:txBody>
      </p:sp>
      <p:sp>
        <p:nvSpPr>
          <p:cNvPr id="9" name="Content Placeholder 6"/>
          <p:cNvSpPr>
            <a:spLocks noGrp="1"/>
          </p:cNvSpPr>
          <p:nvPr/>
        </p:nvSpPr>
        <p:spPr>
          <a:xfrm>
            <a:off x="3877376" y="3973354"/>
            <a:ext cx="2271713" cy="685800"/>
          </a:xfrm>
          <a:prstGeom prst="rect">
            <a:avLst/>
          </a:prstGeom>
        </p:spPr>
        <p:txBody>
          <a:bodyPr vert="horz" lIns="68580" tIns="34290" rIns="68580" bIns="3429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chemeClr val="accent2">
                    <a:lumMod val="75000"/>
                  </a:schemeClr>
                </a:solidFill>
                <a:cs typeface="Calibri" panose="020F0502020204030204" pitchFamily="34" charset="0"/>
              </a:rPr>
              <a:t>Questions</a:t>
            </a:r>
          </a:p>
        </p:txBody>
      </p:sp>
      <p:pic>
        <p:nvPicPr>
          <p:cNvPr id="10" name="Picture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569488" y="3825516"/>
            <a:ext cx="644652" cy="1085067"/>
          </a:xfrm>
          <a:prstGeom prst="rect">
            <a:avLst/>
          </a:prstGeom>
        </p:spPr>
      </p:pic>
      <p:pic>
        <p:nvPicPr>
          <p:cNvPr id="11" name="Content Placeholder 5"/>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363872" y="2286001"/>
            <a:ext cx="514350" cy="1142085"/>
          </a:xfrm>
          <a:prstGeom prst="rect">
            <a:avLst/>
          </a:prstGeom>
          <a:blipFill>
            <a:blip r:embed="rId5">
              <a:duotone>
                <a:schemeClr val="accent2">
                  <a:shade val="45000"/>
                  <a:satMod val="135000"/>
                </a:schemeClr>
                <a:prstClr val="white"/>
              </a:duotone>
            </a:blip>
            <a:tile tx="0" ty="0" sx="100000" sy="100000" flip="none" algn="tl"/>
          </a: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TY2018</a:t>
            </a:r>
            <a:endParaRPr lang="en-US" dirty="0"/>
          </a:p>
        </p:txBody>
      </p:sp>
      <p:sp>
        <p:nvSpPr>
          <p:cNvPr id="10" name="Slide Number Placeholder 9"/>
          <p:cNvSpPr>
            <a:spLocks noGrp="1"/>
          </p:cNvSpPr>
          <p:nvPr>
            <p:ph type="sldNum" sz="quarter" idx="11"/>
          </p:nvPr>
        </p:nvSpPr>
        <p:spPr/>
        <p:txBody>
          <a:bodyPr/>
          <a:lstStyle/>
          <a:p>
            <a:fld id="{E0CB56AE-A79B-4D49-BA6A-A697D4935C23}" type="slidenum">
              <a:rPr lang="en-US" altLang="en-US" smtClean="0"/>
              <a:pPr/>
              <a:t>2</a:t>
            </a:fld>
            <a:endParaRPr lang="en-US" altLang="en-US" dirty="0"/>
          </a:p>
        </p:txBody>
      </p:sp>
      <p:sp>
        <p:nvSpPr>
          <p:cNvPr id="3" name="Content Placeholder 2"/>
          <p:cNvSpPr>
            <a:spLocks noGrp="1"/>
          </p:cNvSpPr>
          <p:nvPr>
            <p:ph sz="quarter" idx="12"/>
          </p:nvPr>
        </p:nvSpPr>
        <p:spPr/>
        <p:txBody>
          <a:bodyPr/>
          <a:lstStyle/>
          <a:p>
            <a:r>
              <a:rPr lang="en-US" altLang="en-US" dirty="0" smtClean="0"/>
              <a:t>Advanced certification</a:t>
            </a:r>
            <a:endParaRPr lang="en-US" dirty="0" smtClean="0"/>
          </a:p>
          <a:p>
            <a:pPr lvl="1"/>
            <a:r>
              <a:rPr lang="en-US" altLang="en-US" dirty="0" smtClean="0"/>
              <a:t>Simplified limitation election </a:t>
            </a:r>
          </a:p>
          <a:p>
            <a:pPr lvl="2"/>
            <a:r>
              <a:rPr lang="en-US" altLang="en-US" dirty="0" smtClean="0"/>
              <a:t>Foreign tax credits are entered on 1040 (no Form 1116 needed)</a:t>
            </a:r>
          </a:p>
          <a:p>
            <a:pPr lvl="2"/>
            <a:r>
              <a:rPr lang="en-US" altLang="en-US" dirty="0" smtClean="0"/>
              <a:t>Based on passive income</a:t>
            </a:r>
          </a:p>
          <a:p>
            <a:pPr lvl="2"/>
            <a:r>
              <a:rPr lang="en-US" altLang="en-US" dirty="0" smtClean="0"/>
              <a:t>$300 ($600 MFJ) or less </a:t>
            </a:r>
          </a:p>
          <a:p>
            <a:r>
              <a:rPr lang="en-US" altLang="en-US" dirty="0" smtClean="0"/>
              <a:t>International certification </a:t>
            </a:r>
          </a:p>
          <a:p>
            <a:pPr lvl="1"/>
            <a:r>
              <a:rPr lang="en-US" altLang="en-US" dirty="0" smtClean="0"/>
              <a:t>Full Form 1116</a:t>
            </a:r>
          </a:p>
          <a:p>
            <a:endParaRPr lang="en-US" altLang="en-US" dirty="0"/>
          </a:p>
        </p:txBody>
      </p:sp>
      <p:sp>
        <p:nvSpPr>
          <p:cNvPr id="2" name="Title 1"/>
          <p:cNvSpPr>
            <a:spLocks noGrp="1"/>
          </p:cNvSpPr>
          <p:nvPr>
            <p:ph type="title"/>
          </p:nvPr>
        </p:nvSpPr>
        <p:spPr/>
        <p:txBody>
          <a:bodyPr/>
          <a:lstStyle/>
          <a:p>
            <a:r>
              <a:rPr lang="en-US" smtClean="0"/>
              <a:t>Foreign Tax Credit Requirements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smtClean="0"/>
              <a:t>NTTC Training – TY2018</a:t>
            </a:r>
            <a:endParaRPr lang="en-US" dirty="0"/>
          </a:p>
        </p:txBody>
      </p:sp>
      <p:sp>
        <p:nvSpPr>
          <p:cNvPr id="9" name="Slide Number Placeholder 8"/>
          <p:cNvSpPr>
            <a:spLocks noGrp="1"/>
          </p:cNvSpPr>
          <p:nvPr>
            <p:ph type="sldNum" sz="quarter" idx="11"/>
          </p:nvPr>
        </p:nvSpPr>
        <p:spPr/>
        <p:txBody>
          <a:bodyPr/>
          <a:lstStyle/>
          <a:p>
            <a:fld id="{E0CB56AE-A79B-4D49-BA6A-A697D4935C23}" type="slidenum">
              <a:rPr lang="en-US" altLang="en-US" smtClean="0"/>
              <a:pPr/>
              <a:t>3</a:t>
            </a:fld>
            <a:endParaRPr lang="en-US" altLang="en-US" dirty="0"/>
          </a:p>
        </p:txBody>
      </p:sp>
      <p:sp>
        <p:nvSpPr>
          <p:cNvPr id="12291" name="Content Placeholder 4"/>
          <p:cNvSpPr>
            <a:spLocks noGrp="1"/>
          </p:cNvSpPr>
          <p:nvPr>
            <p:ph sz="quarter" idx="12"/>
          </p:nvPr>
        </p:nvSpPr>
        <p:spPr/>
        <p:txBody>
          <a:bodyPr/>
          <a:lstStyle/>
          <a:p>
            <a:r>
              <a:rPr lang="en-US" altLang="en-US" dirty="0" smtClean="0"/>
              <a:t>Review documents for foreign tax</a:t>
            </a:r>
          </a:p>
          <a:p>
            <a:pPr lvl="1"/>
            <a:r>
              <a:rPr lang="en-US" altLang="en-US" dirty="0" smtClean="0"/>
              <a:t>Prior year return</a:t>
            </a:r>
          </a:p>
          <a:p>
            <a:pPr lvl="1"/>
            <a:r>
              <a:rPr lang="en-US" altLang="en-US" dirty="0" smtClean="0"/>
              <a:t>Form 1099-INT/DIV</a:t>
            </a:r>
          </a:p>
          <a:p>
            <a:pPr lvl="2"/>
            <a:r>
              <a:rPr lang="en-US" altLang="en-US" dirty="0" smtClean="0"/>
              <a:t>FATCA box checked – </a:t>
            </a:r>
            <a:r>
              <a:rPr lang="en-US" altLang="en-US" b="1" i="1" dirty="0" smtClean="0"/>
              <a:t>out of scope</a:t>
            </a:r>
          </a:p>
          <a:p>
            <a:pPr lvl="1"/>
            <a:r>
              <a:rPr lang="en-US" altLang="en-US" dirty="0" smtClean="0"/>
              <a:t>K-1</a:t>
            </a:r>
          </a:p>
          <a:p>
            <a:pPr lvl="1"/>
            <a:r>
              <a:rPr lang="en-US" altLang="en-US" dirty="0" smtClean="0"/>
              <a:t>Scope limitation</a:t>
            </a:r>
          </a:p>
          <a:p>
            <a:pPr lvl="2"/>
            <a:r>
              <a:rPr lang="en-US" altLang="en-US" dirty="0" smtClean="0"/>
              <a:t>Foreign tax of $300 ($600 MFJ) or less without International certification</a:t>
            </a:r>
          </a:p>
          <a:p>
            <a:pPr lvl="1"/>
            <a:endParaRPr lang="en-US" altLang="en-US" dirty="0"/>
          </a:p>
        </p:txBody>
      </p:sp>
      <p:sp>
        <p:nvSpPr>
          <p:cNvPr id="2" name="Title 1"/>
          <p:cNvSpPr>
            <a:spLocks noGrp="1"/>
          </p:cNvSpPr>
          <p:nvPr>
            <p:ph type="title"/>
          </p:nvPr>
        </p:nvSpPr>
        <p:spPr/>
        <p:txBody>
          <a:bodyPr/>
          <a:lstStyle/>
          <a:p>
            <a:r>
              <a:rPr lang="en-US" smtClean="0"/>
              <a:t>Foreign Tax Credit Interview</a:t>
            </a:r>
            <a:endParaRPr lang="en-US" dirty="0"/>
          </a:p>
        </p:txBody>
      </p:sp>
      <p:pic>
        <p:nvPicPr>
          <p:cNvPr id="15" name="Picture 14" descr="Screen Shot 2018-08-24 at 10.33.03 AM.png"/>
          <p:cNvPicPr>
            <a:picLocks noChangeAspect="1"/>
          </p:cNvPicPr>
          <p:nvPr/>
        </p:nvPicPr>
        <p:blipFill>
          <a:blip r:embed="rId3"/>
          <a:stretch>
            <a:fillRect/>
          </a:stretch>
        </p:blipFill>
        <p:spPr>
          <a:xfrm>
            <a:off x="7067550" y="2857501"/>
            <a:ext cx="2537222" cy="107422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US"/>
              <a:t>NTTC Training – TY2018</a:t>
            </a:r>
            <a:endParaRPr lang="en-US" dirty="0"/>
          </a:p>
        </p:txBody>
      </p:sp>
      <p:sp>
        <p:nvSpPr>
          <p:cNvPr id="8" name="Slide Number Placeholder 7"/>
          <p:cNvSpPr>
            <a:spLocks noGrp="1"/>
          </p:cNvSpPr>
          <p:nvPr>
            <p:ph type="sldNum" sz="quarter" idx="11"/>
          </p:nvPr>
        </p:nvSpPr>
        <p:spPr/>
        <p:txBody>
          <a:bodyPr/>
          <a:lstStyle/>
          <a:p>
            <a:fld id="{E0CB56AE-A79B-4D49-BA6A-A697D4935C23}" type="slidenum">
              <a:rPr lang="en-US" altLang="en-US" smtClean="0"/>
              <a:pPr/>
              <a:t>4</a:t>
            </a:fld>
            <a:endParaRPr lang="en-US" altLang="en-US" dirty="0"/>
          </a:p>
        </p:txBody>
      </p:sp>
      <p:sp>
        <p:nvSpPr>
          <p:cNvPr id="20483" name="Rectangle 3"/>
          <p:cNvSpPr>
            <a:spLocks noGrp="1" noChangeArrowheads="1"/>
          </p:cNvSpPr>
          <p:nvPr>
            <p:ph sz="quarter" idx="12"/>
          </p:nvPr>
        </p:nvSpPr>
        <p:spPr/>
        <p:txBody>
          <a:bodyPr/>
          <a:lstStyle/>
          <a:p>
            <a:r>
              <a:rPr lang="en-US" altLang="en-US" dirty="0"/>
              <a:t>1099</a:t>
            </a:r>
            <a:r>
              <a:rPr lang="en-US" altLang="en-US" dirty="0" smtClean="0"/>
              <a:t>-DIV Box 7 </a:t>
            </a:r>
          </a:p>
          <a:p>
            <a:pPr>
              <a:buNone/>
            </a:pPr>
            <a:endParaRPr lang="en-US" altLang="en-US" dirty="0" smtClean="0"/>
          </a:p>
          <a:p>
            <a:pPr>
              <a:buNone/>
            </a:pPr>
            <a:endParaRPr lang="en-US" altLang="en-US" dirty="0" smtClean="0"/>
          </a:p>
          <a:p>
            <a:r>
              <a:rPr lang="en-US" altLang="en-US" dirty="0" smtClean="0"/>
              <a:t>1099-INT Box 6</a:t>
            </a:r>
          </a:p>
          <a:p>
            <a:endParaRPr lang="en-US" altLang="en-US" dirty="0"/>
          </a:p>
        </p:txBody>
      </p:sp>
      <p:sp>
        <p:nvSpPr>
          <p:cNvPr id="21506" name="Rectangle 2"/>
          <p:cNvSpPr>
            <a:spLocks noGrp="1" noChangeArrowheads="1"/>
          </p:cNvSpPr>
          <p:nvPr>
            <p:ph type="title"/>
          </p:nvPr>
        </p:nvSpPr>
        <p:spPr/>
        <p:txBody>
          <a:bodyPr>
            <a:normAutofit/>
          </a:bodyPr>
          <a:lstStyle/>
          <a:p>
            <a:r>
              <a:rPr lang="en-US" altLang="en-US" dirty="0"/>
              <a:t>Foreign Tax Credit 1099</a:t>
            </a:r>
            <a:r>
              <a:rPr lang="en-US" altLang="en-US" dirty="0" smtClean="0"/>
              <a:t>-DIV/INT</a:t>
            </a:r>
            <a:endParaRPr lang="en-US" altLang="en-US" dirty="0"/>
          </a:p>
        </p:txBody>
      </p:sp>
      <p:sp>
        <p:nvSpPr>
          <p:cNvPr id="20486" name="Text Box 4"/>
          <p:cNvSpPr txBox="1">
            <a:spLocks noChangeArrowheads="1"/>
          </p:cNvSpPr>
          <p:nvPr/>
        </p:nvSpPr>
        <p:spPr bwMode="auto">
          <a:xfrm>
            <a:off x="8496300" y="857252"/>
            <a:ext cx="10287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350" b="0" dirty="0">
              <a:cs typeface="Calibri" panose="020F0502020204030204" pitchFamily="34" charset="0"/>
            </a:endParaRPr>
          </a:p>
        </p:txBody>
      </p:sp>
      <p:pic>
        <p:nvPicPr>
          <p:cNvPr id="12" name="Picture 11" descr="Screen Shot 2018-09-22 at 8.34.42 AM.png"/>
          <p:cNvPicPr>
            <a:picLocks noChangeAspect="1"/>
          </p:cNvPicPr>
          <p:nvPr/>
        </p:nvPicPr>
        <p:blipFill>
          <a:blip r:embed="rId3"/>
          <a:stretch>
            <a:fillRect/>
          </a:stretch>
        </p:blipFill>
        <p:spPr>
          <a:xfrm>
            <a:off x="1447800" y="2286000"/>
            <a:ext cx="8915400" cy="1698798"/>
          </a:xfrm>
          <a:prstGeom prst="rect">
            <a:avLst/>
          </a:prstGeom>
        </p:spPr>
      </p:pic>
      <p:pic>
        <p:nvPicPr>
          <p:cNvPr id="13" name="Picture 12" descr="Screen Shot 2018-09-22 at 8.50.35 AM.png"/>
          <p:cNvPicPr>
            <a:picLocks noChangeAspect="1"/>
          </p:cNvPicPr>
          <p:nvPr/>
        </p:nvPicPr>
        <p:blipFill>
          <a:blip r:embed="rId4"/>
          <a:stretch>
            <a:fillRect/>
          </a:stretch>
        </p:blipFill>
        <p:spPr>
          <a:xfrm>
            <a:off x="1447800" y="4495800"/>
            <a:ext cx="8915400" cy="115037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a:t>NTTC Training – TY2018</a:t>
            </a:r>
            <a:endParaRPr lang="en-US" dirty="0"/>
          </a:p>
        </p:txBody>
      </p:sp>
      <p:sp>
        <p:nvSpPr>
          <p:cNvPr id="9" name="Slide Number Placeholder 8"/>
          <p:cNvSpPr>
            <a:spLocks noGrp="1"/>
          </p:cNvSpPr>
          <p:nvPr>
            <p:ph type="sldNum" sz="quarter" idx="11"/>
          </p:nvPr>
        </p:nvSpPr>
        <p:spPr/>
        <p:txBody>
          <a:bodyPr/>
          <a:lstStyle/>
          <a:p>
            <a:fld id="{E0CB56AE-A79B-4D49-BA6A-A697D4935C23}" type="slidenum">
              <a:rPr lang="en-US" altLang="en-US" smtClean="0"/>
              <a:pPr/>
              <a:t>5</a:t>
            </a:fld>
            <a:endParaRPr lang="en-US" altLang="en-US" dirty="0"/>
          </a:p>
        </p:txBody>
      </p:sp>
      <p:sp>
        <p:nvSpPr>
          <p:cNvPr id="22531" name="Rectangle 3"/>
          <p:cNvSpPr>
            <a:spLocks noGrp="1" noChangeArrowheads="1"/>
          </p:cNvSpPr>
          <p:nvPr>
            <p:ph sz="quarter" idx="12"/>
          </p:nvPr>
        </p:nvSpPr>
        <p:spPr/>
        <p:txBody>
          <a:bodyPr/>
          <a:lstStyle/>
          <a:p>
            <a:r>
              <a:rPr lang="en-US" altLang="en-US"/>
              <a:t>Box number varies by form</a:t>
            </a:r>
          </a:p>
          <a:p>
            <a:r>
              <a:rPr lang="en-US" altLang="en-US"/>
              <a:t>Must be coded as passive income</a:t>
            </a:r>
          </a:p>
          <a:p>
            <a:r>
              <a:rPr lang="en-US" altLang="en-US"/>
              <a:t>See back of K-1 for codes</a:t>
            </a:r>
            <a:endParaRPr lang="en-US" altLang="en-US" dirty="0"/>
          </a:p>
        </p:txBody>
      </p:sp>
      <p:sp>
        <p:nvSpPr>
          <p:cNvPr id="21506" name="Rectangle 2"/>
          <p:cNvSpPr>
            <a:spLocks noGrp="1" noChangeArrowheads="1"/>
          </p:cNvSpPr>
          <p:nvPr>
            <p:ph type="title"/>
          </p:nvPr>
        </p:nvSpPr>
        <p:spPr/>
        <p:txBody>
          <a:bodyPr>
            <a:normAutofit/>
          </a:bodyPr>
          <a:lstStyle/>
          <a:p>
            <a:r>
              <a:rPr lang="en-US" altLang="en-US" dirty="0"/>
              <a:t>Foreign Tax Credit K-1</a:t>
            </a:r>
          </a:p>
        </p:txBody>
      </p:sp>
      <p:sp>
        <p:nvSpPr>
          <p:cNvPr id="22534" name="Text Box 4"/>
          <p:cNvSpPr txBox="1">
            <a:spLocks noChangeArrowheads="1"/>
          </p:cNvSpPr>
          <p:nvPr/>
        </p:nvSpPr>
        <p:spPr bwMode="auto">
          <a:xfrm>
            <a:off x="8496300" y="857252"/>
            <a:ext cx="10287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350" b="0" dirty="0">
              <a:cs typeface="Calibri" panose="020F0502020204030204" pitchFamily="34" charset="0"/>
            </a:endParaRPr>
          </a:p>
        </p:txBody>
      </p:sp>
      <p:pic>
        <p:nvPicPr>
          <p:cNvPr id="2253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9951" y="3943350"/>
            <a:ext cx="4840255" cy="1428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US"/>
              <a:t>NTTC Training – TY2018</a:t>
            </a:r>
            <a:endParaRPr lang="en-US" dirty="0"/>
          </a:p>
        </p:txBody>
      </p:sp>
      <p:sp>
        <p:nvSpPr>
          <p:cNvPr id="8" name="Slide Number Placeholder 7"/>
          <p:cNvSpPr>
            <a:spLocks noGrp="1"/>
          </p:cNvSpPr>
          <p:nvPr>
            <p:ph type="sldNum" sz="quarter" idx="11"/>
          </p:nvPr>
        </p:nvSpPr>
        <p:spPr/>
        <p:txBody>
          <a:bodyPr/>
          <a:lstStyle/>
          <a:p>
            <a:fld id="{E0CB56AE-A79B-4D49-BA6A-A697D4935C23}" type="slidenum">
              <a:rPr lang="en-US" altLang="en-US" smtClean="0"/>
              <a:pPr/>
              <a:t>6</a:t>
            </a:fld>
            <a:endParaRPr lang="en-US" altLang="en-US" dirty="0"/>
          </a:p>
        </p:txBody>
      </p:sp>
      <p:sp>
        <p:nvSpPr>
          <p:cNvPr id="21507" name="Rectangle 3"/>
          <p:cNvSpPr>
            <a:spLocks noGrp="1" noChangeArrowheads="1"/>
          </p:cNvSpPr>
          <p:nvPr>
            <p:ph sz="quarter" idx="12"/>
          </p:nvPr>
        </p:nvSpPr>
        <p:spPr/>
        <p:txBody>
          <a:bodyPr vert="horz" lIns="68580" tIns="34290" rIns="68580" bIns="34290" rtlCol="0" anchor="t">
            <a:normAutofit lnSpcReduction="10000"/>
          </a:bodyPr>
          <a:lstStyle/>
          <a:p>
            <a:pPr marL="255746" indent="-255746"/>
            <a:r>
              <a:rPr lang="en-US" altLang="en-US" dirty="0"/>
              <a:t>Foreign tax credit is a nonrefundable credit</a:t>
            </a:r>
            <a:endParaRPr lang="en-US" dirty="0"/>
          </a:p>
          <a:p>
            <a:pPr lvl="1" indent="-253365"/>
            <a:r>
              <a:rPr lang="en-US" altLang="en-US" dirty="0"/>
              <a:t>Reduces tax liability </a:t>
            </a:r>
            <a:r>
              <a:rPr lang="en-US" altLang="en-US" dirty="0">
                <a:cs typeface="Calibri"/>
              </a:rPr>
              <a:t>but not below $</a:t>
            </a:r>
            <a:r>
              <a:rPr lang="en-US" altLang="en-US" dirty="0" smtClean="0">
                <a:cs typeface="Calibri"/>
              </a:rPr>
              <a:t>0</a:t>
            </a:r>
          </a:p>
          <a:p>
            <a:pPr marL="255746" indent="-255746"/>
            <a:r>
              <a:rPr lang="en-US" altLang="en-US" dirty="0"/>
              <a:t>No carryback or carryover of the unused credits with simplified limitation method</a:t>
            </a:r>
            <a:endParaRPr lang="en-US" dirty="0"/>
          </a:p>
          <a:p>
            <a:r>
              <a:rPr lang="en-US" altLang="en-US" dirty="0"/>
              <a:t>Taxpayer should consider full Form </a:t>
            </a:r>
            <a:r>
              <a:rPr lang="en-US" altLang="en-US" dirty="0" smtClean="0"/>
              <a:t>1116 if have unused foreign tax credit</a:t>
            </a:r>
            <a:endParaRPr lang="en-US" altLang="en-US" dirty="0"/>
          </a:p>
          <a:p>
            <a:pPr lvl="1" indent="-253365"/>
            <a:r>
              <a:rPr lang="en-US" altLang="en-US" dirty="0"/>
              <a:t>Out of scope without International certification</a:t>
            </a:r>
            <a:endParaRPr lang="en-US" altLang="en-US" dirty="0">
              <a:cs typeface="Calibri"/>
            </a:endParaRPr>
          </a:p>
          <a:p>
            <a:pPr lvl="1" indent="-253365"/>
            <a:endParaRPr lang="en-US" altLang="en-US" dirty="0">
              <a:cs typeface="Calibri"/>
            </a:endParaRPr>
          </a:p>
          <a:p>
            <a:pPr lvl="1"/>
            <a:endParaRPr lang="en-US" altLang="en-US" dirty="0"/>
          </a:p>
        </p:txBody>
      </p:sp>
      <p:sp>
        <p:nvSpPr>
          <p:cNvPr id="21506" name="Rectangle 2"/>
          <p:cNvSpPr>
            <a:spLocks noGrp="1" noChangeArrowheads="1"/>
          </p:cNvSpPr>
          <p:nvPr>
            <p:ph type="title"/>
          </p:nvPr>
        </p:nvSpPr>
        <p:spPr/>
        <p:txBody>
          <a:bodyPr/>
          <a:lstStyle/>
          <a:p>
            <a:r>
              <a:rPr lang="en-US" altLang="en-US"/>
              <a:t>Foreign Tax Credit</a:t>
            </a:r>
            <a:endParaRPr lang="en-US" altLang="en-US" dirty="0"/>
          </a:p>
        </p:txBody>
      </p:sp>
      <p:sp>
        <p:nvSpPr>
          <p:cNvPr id="24582" name="Text Box 4"/>
          <p:cNvSpPr txBox="1">
            <a:spLocks noChangeArrowheads="1"/>
          </p:cNvSpPr>
          <p:nvPr/>
        </p:nvSpPr>
        <p:spPr bwMode="auto">
          <a:xfrm>
            <a:off x="8496300" y="857252"/>
            <a:ext cx="10287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350" b="0" dirty="0">
              <a:cs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E0CB56AE-A79B-4D49-BA6A-A697D4935C23}" type="slidenum">
              <a:rPr lang="en-US" altLang="en-US" smtClean="0"/>
              <a:pPr/>
              <a:t>7</a:t>
            </a:fld>
            <a:endParaRPr lang="en-US" altLang="en-US" dirty="0"/>
          </a:p>
        </p:txBody>
      </p:sp>
      <p:sp>
        <p:nvSpPr>
          <p:cNvPr id="5" name="Content Placeholder 4"/>
          <p:cNvSpPr>
            <a:spLocks noGrp="1"/>
          </p:cNvSpPr>
          <p:nvPr>
            <p:ph sz="quarter" idx="12"/>
          </p:nvPr>
        </p:nvSpPr>
        <p:spPr/>
        <p:txBody>
          <a:bodyPr>
            <a:normAutofit lnSpcReduction="10000"/>
          </a:bodyPr>
          <a:lstStyle/>
          <a:p>
            <a:r>
              <a:rPr lang="en-US" dirty="0" smtClean="0"/>
              <a:t>Find Interest Income and Dividend Income in Pub 4012 Tab D</a:t>
            </a:r>
          </a:p>
          <a:p>
            <a:pPr>
              <a:buFont typeface="Wingdings" panose="05000000000000000000" pitchFamily="2" charset="2"/>
              <a:buChar char="Ø"/>
            </a:pPr>
            <a:r>
              <a:rPr lang="en-US" b="1" dirty="0" smtClean="0"/>
              <a:t>Caution</a:t>
            </a:r>
            <a:r>
              <a:rPr lang="en-US" dirty="0" smtClean="0"/>
              <a:t>: TaxSlayer accepts all amounts – even if over the simplified limitation limit</a:t>
            </a:r>
          </a:p>
          <a:p>
            <a:r>
              <a:rPr lang="en-US" dirty="0" smtClean="0"/>
              <a:t>Enter K-1 foreign tax on form 1116</a:t>
            </a:r>
          </a:p>
          <a:p>
            <a:pPr lvl="1"/>
            <a:r>
              <a:rPr lang="en-US" dirty="0" smtClean="0"/>
              <a:t>Find </a:t>
            </a:r>
            <a:r>
              <a:rPr lang="en-US" i="1" dirty="0" smtClean="0"/>
              <a:t>K-1s and Scope </a:t>
            </a:r>
            <a:r>
              <a:rPr lang="en-US" dirty="0" smtClean="0"/>
              <a:t>in Pub 4012 Tab D</a:t>
            </a:r>
          </a:p>
          <a:p>
            <a:pPr lvl="1"/>
            <a:r>
              <a:rPr lang="en-US" dirty="0" smtClean="0"/>
              <a:t>Find </a:t>
            </a:r>
            <a:r>
              <a:rPr lang="en-US" i="1" dirty="0" smtClean="0"/>
              <a:t>Form 1116 – Foreign Tax Credit </a:t>
            </a:r>
            <a:r>
              <a:rPr lang="en-US" dirty="0" smtClean="0"/>
              <a:t> in Pub 4012 Tab G</a:t>
            </a:r>
          </a:p>
          <a:p>
            <a:endParaRPr lang="en-US" dirty="0"/>
          </a:p>
        </p:txBody>
      </p:sp>
      <p:sp>
        <p:nvSpPr>
          <p:cNvPr id="2" name="Title 1"/>
          <p:cNvSpPr>
            <a:spLocks noGrp="1"/>
          </p:cNvSpPr>
          <p:nvPr>
            <p:ph type="title"/>
          </p:nvPr>
        </p:nvSpPr>
        <p:spPr/>
        <p:txBody>
          <a:bodyPr/>
          <a:lstStyle/>
          <a:p>
            <a:r>
              <a:rPr lang="en-US" dirty="0" smtClean="0"/>
              <a:t>Foreign Tax Credit $300 ($600 MFJ) or Less</a:t>
            </a:r>
            <a:endParaRPr lang="en-US" dirty="0"/>
          </a:p>
        </p:txBody>
      </p:sp>
      <p:sp>
        <p:nvSpPr>
          <p:cNvPr id="6" name="Rectangle 5"/>
          <p:cNvSpPr/>
          <p:nvPr/>
        </p:nvSpPr>
        <p:spPr>
          <a:xfrm>
            <a:off x="9525000" y="1266579"/>
            <a:ext cx="2209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D</a:t>
            </a:r>
            <a:endParaRPr lang="en-US" sz="2000" b="1" dirty="0"/>
          </a:p>
        </p:txBody>
      </p:sp>
    </p:spTree>
    <p:extLst>
      <p:ext uri="{BB962C8B-B14F-4D97-AF65-F5344CB8AC3E}">
        <p14:creationId xmlns:p14="http://schemas.microsoft.com/office/powerpoint/2010/main" val="159154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0"/>
          </p:nvPr>
        </p:nvSpPr>
        <p:spPr/>
        <p:txBody>
          <a:bodyPr/>
          <a:lstStyle/>
          <a:p>
            <a:r>
              <a:rPr lang="en-US"/>
              <a:t>NTTC Training – TY2018</a:t>
            </a:r>
            <a:endParaRPr lang="en-US" dirty="0"/>
          </a:p>
        </p:txBody>
      </p:sp>
      <p:sp>
        <p:nvSpPr>
          <p:cNvPr id="11" name="Slide Number Placeholder 10"/>
          <p:cNvSpPr>
            <a:spLocks noGrp="1"/>
          </p:cNvSpPr>
          <p:nvPr>
            <p:ph type="sldNum" sz="quarter" idx="11"/>
          </p:nvPr>
        </p:nvSpPr>
        <p:spPr/>
        <p:txBody>
          <a:bodyPr/>
          <a:lstStyle/>
          <a:p>
            <a:fld id="{E0CB56AE-A79B-4D49-BA6A-A697D4935C23}" type="slidenum">
              <a:rPr lang="en-US" altLang="en-US" smtClean="0"/>
              <a:pPr/>
              <a:t>8</a:t>
            </a:fld>
            <a:endParaRPr lang="en-US" altLang="en-US" dirty="0"/>
          </a:p>
        </p:txBody>
      </p:sp>
      <p:sp>
        <p:nvSpPr>
          <p:cNvPr id="3" name="Content Placeholder 2"/>
          <p:cNvSpPr>
            <a:spLocks noGrp="1"/>
          </p:cNvSpPr>
          <p:nvPr>
            <p:ph sz="quarter" idx="12"/>
          </p:nvPr>
        </p:nvSpPr>
        <p:spPr/>
        <p:txBody>
          <a:bodyPr vert="horz" lIns="68580" tIns="34290" rIns="68580" bIns="34290" rtlCol="0" anchor="t">
            <a:normAutofit/>
          </a:bodyPr>
          <a:lstStyle/>
          <a:p>
            <a:pPr>
              <a:buNone/>
            </a:pPr>
            <a:r>
              <a:rPr lang="en-US" altLang="en-US" dirty="0"/>
              <a:t>    Jerry is single and has a mutual fund that reported $455 of foreign tax on 1099-DIV. What are his options?</a:t>
            </a:r>
          </a:p>
          <a:p>
            <a:pPr>
              <a:buFont typeface="Wingdings" panose="05000000000000000000" pitchFamily="2" charset="2"/>
              <a:buNone/>
            </a:pPr>
            <a:endParaRPr lang="en-US" altLang="en-US" b="1" dirty="0">
              <a:solidFill>
                <a:srgbClr val="0000FF"/>
              </a:solidFill>
            </a:endParaRPr>
          </a:p>
        </p:txBody>
      </p:sp>
      <p:sp>
        <p:nvSpPr>
          <p:cNvPr id="2" name="Title 1"/>
          <p:cNvSpPr>
            <a:spLocks noGrp="1"/>
          </p:cNvSpPr>
          <p:nvPr>
            <p:ph type="title"/>
          </p:nvPr>
        </p:nvSpPr>
        <p:spPr/>
        <p:txBody>
          <a:bodyPr/>
          <a:lstStyle/>
          <a:p>
            <a:r>
              <a:rPr lang="en-US"/>
              <a:t>Foreign Tax Quiz</a:t>
            </a:r>
            <a:endParaRPr lang="en-US" dirty="0"/>
          </a:p>
        </p:txBody>
      </p:sp>
      <p:sp>
        <p:nvSpPr>
          <p:cNvPr id="4" name="TextBox 3">
            <a:extLst>
              <a:ext uri="{FF2B5EF4-FFF2-40B4-BE49-F238E27FC236}">
                <a16:creationId xmlns:a16="http://schemas.microsoft.com/office/drawing/2014/main" id="{014493B0-430D-4B90-9198-3F57357FC42C}"/>
              </a:ext>
            </a:extLst>
          </p:cNvPr>
          <p:cNvSpPr txBox="1"/>
          <p:nvPr/>
        </p:nvSpPr>
        <p:spPr>
          <a:xfrm>
            <a:off x="1219200" y="3276600"/>
            <a:ext cx="10363199" cy="990015"/>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55746" indent="-255746">
              <a:spcBef>
                <a:spcPts val="1350"/>
              </a:spcBef>
            </a:pPr>
            <a:endParaRPr lang="en-US" sz="2400" dirty="0">
              <a:cs typeface="Calibri"/>
            </a:endParaRPr>
          </a:p>
          <a:p>
            <a:pPr marL="685800" lvl="1" indent="-253365">
              <a:spcBef>
                <a:spcPts val="675"/>
              </a:spcBef>
            </a:pPr>
            <a:r>
              <a:rPr lang="en-US" sz="2400" b="1" dirty="0">
                <a:solidFill>
                  <a:srgbClr val="0000FF"/>
                </a:solidFill>
              </a:rPr>
              <a:t> </a:t>
            </a:r>
            <a:r>
              <a:rPr lang="en-US" sz="3000" b="1" dirty="0">
                <a:solidFill>
                  <a:srgbClr val="0000FF"/>
                </a:solidFill>
              </a:rPr>
              <a:t>   This is out of scope without International </a:t>
            </a:r>
            <a:r>
              <a:rPr lang="en-US" sz="3000" b="1" dirty="0" smtClean="0">
                <a:solidFill>
                  <a:srgbClr val="0000FF"/>
                </a:solidFill>
              </a:rPr>
              <a:t>certification.</a:t>
            </a:r>
            <a:endParaRPr lang="en-US" sz="3000" dirty="0">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0"/>
          </p:nvPr>
        </p:nvSpPr>
        <p:spPr/>
        <p:txBody>
          <a:bodyPr/>
          <a:lstStyle/>
          <a:p>
            <a:r>
              <a:rPr lang="en-US"/>
              <a:t>NTTC Training – TY2018</a:t>
            </a:r>
            <a:endParaRPr lang="en-US" dirty="0"/>
          </a:p>
        </p:txBody>
      </p:sp>
      <p:sp>
        <p:nvSpPr>
          <p:cNvPr id="11" name="Slide Number Placeholder 10"/>
          <p:cNvSpPr>
            <a:spLocks noGrp="1"/>
          </p:cNvSpPr>
          <p:nvPr>
            <p:ph type="sldNum" sz="quarter" idx="11"/>
          </p:nvPr>
        </p:nvSpPr>
        <p:spPr/>
        <p:txBody>
          <a:bodyPr/>
          <a:lstStyle/>
          <a:p>
            <a:fld id="{E0CB56AE-A79B-4D49-BA6A-A697D4935C23}" type="slidenum">
              <a:rPr lang="en-US" altLang="en-US" smtClean="0"/>
              <a:pPr/>
              <a:t>9</a:t>
            </a:fld>
            <a:endParaRPr lang="en-US" altLang="en-US" dirty="0"/>
          </a:p>
        </p:txBody>
      </p:sp>
      <p:sp>
        <p:nvSpPr>
          <p:cNvPr id="3" name="Content Placeholder 2"/>
          <p:cNvSpPr>
            <a:spLocks noGrp="1"/>
          </p:cNvSpPr>
          <p:nvPr>
            <p:ph sz="quarter" idx="12"/>
          </p:nvPr>
        </p:nvSpPr>
        <p:spPr/>
        <p:txBody>
          <a:bodyPr vert="horz" lIns="68580" tIns="34290" rIns="68580" bIns="34290" rtlCol="0" anchor="t">
            <a:normAutofit/>
          </a:bodyPr>
          <a:lstStyle/>
          <a:p>
            <a:pPr>
              <a:buNone/>
            </a:pPr>
            <a:r>
              <a:rPr lang="en-US" altLang="en-US" dirty="0"/>
              <a:t>    If Jerry is married with $455 total foreign tax paid, what are his options? </a:t>
            </a:r>
          </a:p>
          <a:p>
            <a:pPr>
              <a:buNone/>
            </a:pPr>
            <a:endParaRPr lang="en-US" altLang="en-US" dirty="0"/>
          </a:p>
          <a:p>
            <a:pPr lvl="1" indent="-253365">
              <a:buNone/>
            </a:pPr>
            <a:r>
              <a:rPr lang="en-US" b="1" dirty="0">
                <a:solidFill>
                  <a:srgbClr val="0000FF"/>
                </a:solidFill>
              </a:rPr>
              <a:t>   </a:t>
            </a:r>
            <a:r>
              <a:rPr lang="en-US" b="1" dirty="0">
                <a:solidFill>
                  <a:srgbClr val="0000FF"/>
                </a:solidFill>
                <a:cs typeface="Calibri"/>
              </a:rPr>
              <a:t> </a:t>
            </a:r>
          </a:p>
        </p:txBody>
      </p:sp>
      <p:sp>
        <p:nvSpPr>
          <p:cNvPr id="2" name="Title 1"/>
          <p:cNvSpPr>
            <a:spLocks noGrp="1"/>
          </p:cNvSpPr>
          <p:nvPr>
            <p:ph type="title"/>
          </p:nvPr>
        </p:nvSpPr>
        <p:spPr/>
        <p:txBody>
          <a:bodyPr/>
          <a:lstStyle/>
          <a:p>
            <a:r>
              <a:rPr lang="en-US"/>
              <a:t>Foreign Tax Quiz</a:t>
            </a:r>
            <a:endParaRPr lang="en-US" dirty="0"/>
          </a:p>
        </p:txBody>
      </p:sp>
      <p:sp>
        <p:nvSpPr>
          <p:cNvPr id="4" name="TextBox 3">
            <a:extLst>
              <a:ext uri="{FF2B5EF4-FFF2-40B4-BE49-F238E27FC236}">
                <a16:creationId xmlns:a16="http://schemas.microsoft.com/office/drawing/2014/main" id="{AE3C3DC0-F630-407D-893B-D4FCC2258756}"/>
              </a:ext>
            </a:extLst>
          </p:cNvPr>
          <p:cNvSpPr txBox="1"/>
          <p:nvPr/>
        </p:nvSpPr>
        <p:spPr>
          <a:xfrm>
            <a:off x="5067300" y="3252159"/>
            <a:ext cx="2057400" cy="276999"/>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endParaRPr lang="en-US" sz="1350" dirty="0">
              <a:cs typeface="Calibri"/>
            </a:endParaRPr>
          </a:p>
        </p:txBody>
      </p:sp>
      <p:sp>
        <p:nvSpPr>
          <p:cNvPr id="5" name="TextBox 4">
            <a:extLst>
              <a:ext uri="{FF2B5EF4-FFF2-40B4-BE49-F238E27FC236}">
                <a16:creationId xmlns:a16="http://schemas.microsoft.com/office/drawing/2014/main" id="{468C75D1-DB9B-4345-B83A-1424FE5C6338}"/>
              </a:ext>
            </a:extLst>
          </p:cNvPr>
          <p:cNvSpPr txBox="1"/>
          <p:nvPr/>
        </p:nvSpPr>
        <p:spPr>
          <a:xfrm>
            <a:off x="2057400" y="3276600"/>
            <a:ext cx="8187906" cy="990015"/>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55746" indent="-255746">
              <a:spcBef>
                <a:spcPts val="1350"/>
              </a:spcBef>
            </a:pPr>
            <a:endParaRPr lang="en-US" sz="2400" dirty="0">
              <a:cs typeface="Calibri"/>
            </a:endParaRPr>
          </a:p>
          <a:p>
            <a:pPr marL="685800" lvl="1" indent="-253365">
              <a:spcBef>
                <a:spcPts val="675"/>
              </a:spcBef>
            </a:pPr>
            <a:r>
              <a:rPr lang="en-US" sz="2400" b="1" dirty="0">
                <a:solidFill>
                  <a:srgbClr val="0000FF"/>
                </a:solidFill>
              </a:rPr>
              <a:t>    </a:t>
            </a:r>
            <a:r>
              <a:rPr lang="en-US" sz="3000" b="1" dirty="0">
                <a:solidFill>
                  <a:srgbClr val="0000FF"/>
                </a:solidFill>
              </a:rPr>
              <a:t>Claim the foreign tax credit on </a:t>
            </a:r>
            <a:r>
              <a:rPr lang="en-US" sz="3000" b="1" dirty="0" smtClean="0">
                <a:solidFill>
                  <a:srgbClr val="0000FF"/>
                </a:solidFill>
              </a:rPr>
              <a:t>Schedule 3 </a:t>
            </a:r>
            <a:endParaRPr lang="en-US" sz="3000" dirty="0">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697</Words>
  <Application>Microsoft Office PowerPoint</Application>
  <PresentationFormat>Widescreen</PresentationFormat>
  <Paragraphs>105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Verdana</vt:lpstr>
      <vt:lpstr>Wingdings</vt:lpstr>
      <vt:lpstr>2018 Templet</vt:lpstr>
      <vt:lpstr>Foreign Tax Credit  </vt:lpstr>
      <vt:lpstr>Foreign Tax Credit Requirements</vt:lpstr>
      <vt:lpstr>Foreign Tax Credit Interview</vt:lpstr>
      <vt:lpstr>Foreign Tax Credit 1099-DIV/INT</vt:lpstr>
      <vt:lpstr>Foreign Tax Credit K-1</vt:lpstr>
      <vt:lpstr>Foreign Tax Credit</vt:lpstr>
      <vt:lpstr>Foreign Tax Credit $300 ($600 MFJ) or Less</vt:lpstr>
      <vt:lpstr>Foreign Tax Quiz</vt:lpstr>
      <vt:lpstr>Foreign Tax Quiz</vt:lpstr>
      <vt:lpstr>Foreign Tax Credit Quality Review</vt:lpstr>
      <vt:lpstr>Foreign Tax Credit or Deduction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Tax Credit  (or deduction)</dc:title>
  <dc:creator/>
  <cp:lastModifiedBy/>
  <cp:revision>98</cp:revision>
  <dcterms:created xsi:type="dcterms:W3CDTF">2018-10-09T23:51:22Z</dcterms:created>
  <dcterms:modified xsi:type="dcterms:W3CDTF">2018-10-10T23:27:00Z</dcterms:modified>
</cp:coreProperties>
</file>